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94" r:id="rId3"/>
    <p:sldId id="295" r:id="rId4"/>
    <p:sldId id="296" r:id="rId5"/>
    <p:sldId id="297" r:id="rId6"/>
    <p:sldId id="285" r:id="rId7"/>
    <p:sldId id="291" r:id="rId8"/>
    <p:sldId id="292" r:id="rId9"/>
    <p:sldId id="293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D1EDFF"/>
    <a:srgbClr val="CCEC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74" autoAdjust="0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755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66A34F84-89D5-4103-A9F5-2A4E8C749CAE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0010351E-67A8-4AFC-B24C-2B610D064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488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FFF0AD6B-AEAA-4FC8-B9BE-275E5EF376AB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64" tIns="47632" rIns="95264" bIns="47632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8"/>
            <a:ext cx="5438140" cy="4443413"/>
          </a:xfrm>
          <a:prstGeom prst="rect">
            <a:avLst/>
          </a:prstGeom>
        </p:spPr>
        <p:txBody>
          <a:bodyPr vert="horz" lIns="95264" tIns="47632" rIns="95264" bIns="47632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D51A2556-5F5E-4107-B3C9-889FA75FD0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6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A2556-5F5E-4107-B3C9-889FA75FD09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A2556-5F5E-4107-B3C9-889FA75FD09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46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1600200"/>
            <a:ext cx="7772400" cy="46482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5: DataLink Layer</a:t>
            </a:r>
            <a:endParaRPr lang="en-US" altLang="ko-KR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5a-</a:t>
            </a:r>
            <a:fld id="{8785AD08-688C-4031-BB03-F2BD5307A13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8155"/>
            <a:ext cx="9144000" cy="6906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7388" y="1451052"/>
            <a:ext cx="6189225" cy="395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2909" y="6618077"/>
            <a:ext cx="594829" cy="16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 b="2589"/>
          <a:stretch>
            <a:fillRect/>
          </a:stretch>
        </p:blipFill>
        <p:spPr bwMode="auto">
          <a:xfrm>
            <a:off x="0" y="0"/>
            <a:ext cx="9144000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 txBox="1">
            <a:spLocks/>
          </p:cNvSpPr>
          <p:nvPr userDrawn="1"/>
        </p:nvSpPr>
        <p:spPr>
          <a:xfrm>
            <a:off x="2132112" y="3573016"/>
            <a:ext cx="6000792" cy="2088232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Yi, Yung 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이융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)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KAIST, Electrical Engineering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http://lanada.kaist.ac.kr</a:t>
            </a:r>
            <a:b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yiyung@kaist.edu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 l="92932"/>
          <a:stretch>
            <a:fillRect/>
          </a:stretch>
        </p:blipFill>
        <p:spPr bwMode="auto">
          <a:xfrm>
            <a:off x="8528206" y="130324"/>
            <a:ext cx="508290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 r="92856"/>
          <a:stretch>
            <a:fillRect/>
          </a:stretch>
        </p:blipFill>
        <p:spPr bwMode="auto">
          <a:xfrm>
            <a:off x="107504" y="130324"/>
            <a:ext cx="513731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2611" y="6603917"/>
            <a:ext cx="594829" cy="16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텍스트 개체 틀 1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2464" y="1196752"/>
            <a:ext cx="8186212" cy="52268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Wingdings" pitchFamily="2" charset="2"/>
              <a:buChar char="l"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sz="2000">
                <a:latin typeface="Calibri" charset="0"/>
                <a:ea typeface="Calibri" charset="0"/>
                <a:cs typeface="Calibri" charset="0"/>
              </a:defRPr>
            </a:lvl2pPr>
            <a:lvl3pPr>
              <a:defRPr sz="1800">
                <a:latin typeface="Calibri" charset="0"/>
                <a:ea typeface="Calibri" charset="0"/>
                <a:cs typeface="Calibri" charset="0"/>
              </a:defRPr>
            </a:lvl3pPr>
          </a:lstStyle>
          <a:p>
            <a:pPr lvl="0"/>
            <a:r>
              <a:rPr lang="en-US" altLang="ko-KR" dirty="0"/>
              <a:t>Description</a:t>
            </a:r>
          </a:p>
          <a:p>
            <a:pPr lvl="1"/>
            <a:r>
              <a:rPr lang="en-US" altLang="ko-KR" sz="2000" dirty="0" err="1"/>
              <a:t>Sdfsf</a:t>
            </a:r>
            <a:endParaRPr lang="en-US" altLang="ko-KR" sz="2000" dirty="0"/>
          </a:p>
          <a:p>
            <a:pPr lvl="2"/>
            <a:r>
              <a:rPr lang="en-US" altLang="ko-KR" sz="1800" dirty="0" err="1">
                <a:latin typeface="Comic Sans MS" pitchFamily="66" charset="0"/>
              </a:rPr>
              <a:t>sdfasdf</a:t>
            </a: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 userDrawn="1">
            <p:ph type="title" hasCustomPrompt="1"/>
          </p:nvPr>
        </p:nvSpPr>
        <p:spPr>
          <a:xfrm>
            <a:off x="1547663" y="399501"/>
            <a:ext cx="7130669" cy="53762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1" baseline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altLang="ko-KR" dirty="0"/>
              <a:t>01/ Put Title here (size : 32 pt)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8000" y="1025872"/>
            <a:ext cx="8388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5395" y="84386"/>
            <a:ext cx="870051" cy="144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E:\'10 works\spring\tinies\project02\ppt\circle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450681" y="2689647"/>
            <a:ext cx="3602038" cy="3784600"/>
          </a:xfrm>
          <a:prstGeom prst="rect">
            <a:avLst/>
          </a:prstGeom>
          <a:noFill/>
        </p:spPr>
      </p:pic>
      <p:pic>
        <p:nvPicPr>
          <p:cNvPr id="14" name="Picture 2" descr="E:\'10 works\spring\tinies\project02\ppt\circle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 rot="7192078">
            <a:off x="396186" y="-63485"/>
            <a:ext cx="1059197" cy="111288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 l="92932"/>
          <a:stretch>
            <a:fillRect/>
          </a:stretch>
        </p:blipFill>
        <p:spPr bwMode="auto">
          <a:xfrm>
            <a:off x="8528206" y="130324"/>
            <a:ext cx="508290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 r="92856"/>
          <a:stretch>
            <a:fillRect/>
          </a:stretch>
        </p:blipFill>
        <p:spPr bwMode="auto">
          <a:xfrm>
            <a:off x="107504" y="130324"/>
            <a:ext cx="513731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제목 1"/>
          <p:cNvSpPr>
            <a:spLocks noGrp="1"/>
          </p:cNvSpPr>
          <p:nvPr userDrawn="1">
            <p:ph type="title" hasCustomPrompt="1"/>
          </p:nvPr>
        </p:nvSpPr>
        <p:spPr>
          <a:xfrm>
            <a:off x="448733" y="399501"/>
            <a:ext cx="8229600" cy="53762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1" baseline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altLang="ko-KR" dirty="0"/>
              <a:t>02/ Put Title here (size : 32 pt)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78000" y="1025872"/>
            <a:ext cx="8388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2464" y="1628801"/>
            <a:ext cx="8186212" cy="19793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defRPr>
            </a:lvl1pPr>
          </a:lstStyle>
          <a:p>
            <a:pPr lvl="0"/>
            <a:r>
              <a:rPr lang="en-US" altLang="ko-KR" dirty="0"/>
              <a:t>Description</a:t>
            </a:r>
            <a:r>
              <a:rPr lang="ko-KR" altLang="en-US" dirty="0"/>
              <a:t> </a:t>
            </a:r>
            <a:r>
              <a:rPr lang="en-US" altLang="ko-KR" dirty="0"/>
              <a:t>( Font : Calibri / Size : 18 pt )</a:t>
            </a: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2464" y="1159918"/>
            <a:ext cx="8186212" cy="411693"/>
          </a:xfrm>
          <a:prstGeom prst="rect">
            <a:avLst/>
          </a:prstGeom>
          <a:solidFill>
            <a:srgbClr val="D1EDFF"/>
          </a:solidFill>
        </p:spPr>
        <p:txBody>
          <a:bodyPr>
            <a:noAutofit/>
          </a:bodyPr>
          <a:lstStyle>
            <a:lvl1pPr>
              <a:buNone/>
              <a:defRPr sz="2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defRPr>
            </a:lvl1pPr>
          </a:lstStyle>
          <a:p>
            <a:pPr lvl="0"/>
            <a:r>
              <a:rPr lang="en-US" altLang="ko-KR" dirty="0"/>
              <a:t>1. Title ( size : 24pt)</a:t>
            </a:r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4" y="4257923"/>
            <a:ext cx="8186212" cy="19793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defRPr>
            </a:lvl1pPr>
          </a:lstStyle>
          <a:p>
            <a:pPr lvl="0"/>
            <a:r>
              <a:rPr lang="en-US" altLang="ko-KR" dirty="0"/>
              <a:t>Description</a:t>
            </a:r>
            <a:r>
              <a:rPr lang="ko-KR" altLang="en-US" dirty="0"/>
              <a:t> </a:t>
            </a:r>
            <a:r>
              <a:rPr lang="en-US" altLang="ko-KR" dirty="0"/>
              <a:t>( Font : Calibri / Size : 18 pt )</a:t>
            </a:r>
          </a:p>
        </p:txBody>
      </p:sp>
      <p:sp>
        <p:nvSpPr>
          <p:cNvPr id="15" name="텍스트 개체 틀 10"/>
          <p:cNvSpPr>
            <a:spLocks noGrp="1"/>
          </p:cNvSpPr>
          <p:nvPr>
            <p:ph type="body" sz="quarter" idx="17" hasCustomPrompt="1"/>
          </p:nvPr>
        </p:nvSpPr>
        <p:spPr>
          <a:xfrm>
            <a:off x="467544" y="3789040"/>
            <a:ext cx="8186212" cy="411693"/>
          </a:xfrm>
          <a:prstGeom prst="rect">
            <a:avLst/>
          </a:prstGeom>
          <a:solidFill>
            <a:srgbClr val="D1EDFF"/>
          </a:solidFill>
        </p:spPr>
        <p:txBody>
          <a:bodyPr>
            <a:noAutofit/>
          </a:bodyPr>
          <a:lstStyle>
            <a:lvl1pPr>
              <a:buNone/>
              <a:defRPr sz="2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defRPr>
            </a:lvl1pPr>
          </a:lstStyle>
          <a:p>
            <a:pPr lvl="0"/>
            <a:r>
              <a:rPr lang="en-US" altLang="ko-KR" dirty="0"/>
              <a:t>2. Title ( size : 24pt)</a:t>
            </a:r>
          </a:p>
        </p:txBody>
      </p:sp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5395" y="84386"/>
            <a:ext cx="870051" cy="144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62611" y="6603917"/>
            <a:ext cx="594829" cy="16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텍스트 개체 틀 14"/>
          <p:cNvSpPr>
            <a:spLocks noGrp="1"/>
          </p:cNvSpPr>
          <p:nvPr>
            <p:ph type="body" sz="quarter" idx="15" hasCustomPrompt="1"/>
          </p:nvPr>
        </p:nvSpPr>
        <p:spPr>
          <a:xfrm>
            <a:off x="7020272" y="6527624"/>
            <a:ext cx="1656184" cy="285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로고를 넣어주세요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학회 로고 등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20" name="Picture 2" descr="E:\'10 works\spring\tinies\project02\ppt\circle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450681" y="2689647"/>
            <a:ext cx="3602038" cy="3784600"/>
          </a:xfrm>
          <a:prstGeom prst="rect">
            <a:avLst/>
          </a:prstGeom>
          <a:noFill/>
        </p:spPr>
      </p:pic>
      <p:pic>
        <p:nvPicPr>
          <p:cNvPr id="21" name="Picture 2" descr="E:\'10 works\spring\tinies\project02\ppt\circle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 rot="7192078">
            <a:off x="396186" y="-63485"/>
            <a:ext cx="1059197" cy="111288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 b="2589"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2343573" y="2651428"/>
            <a:ext cx="44568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Thank you</a:t>
            </a:r>
          </a:p>
          <a:p>
            <a:pPr algn="ctr"/>
            <a:r>
              <a:rPr lang="en-US" altLang="ko-KR" sz="2400" dirty="0">
                <a:latin typeface="Calibri" pitchFamily="34" charset="0"/>
                <a:cs typeface="Calibri" pitchFamily="34" charset="0"/>
              </a:rPr>
              <a:t>More</a:t>
            </a:r>
            <a:r>
              <a:rPr lang="en-US" altLang="ko-KR" sz="2400" baseline="0" dirty="0">
                <a:latin typeface="Calibri" pitchFamily="34" charset="0"/>
                <a:cs typeface="Calibri" pitchFamily="34" charset="0"/>
              </a:rPr>
              <a:t> comments and questions at </a:t>
            </a:r>
            <a:br>
              <a:rPr lang="en-US" altLang="ko-KR" sz="2400" baseline="0" dirty="0">
                <a:latin typeface="Calibri" pitchFamily="34" charset="0"/>
                <a:cs typeface="Calibri" pitchFamily="34" charset="0"/>
              </a:rPr>
            </a:br>
            <a:r>
              <a:rPr lang="en-US" altLang="ko-KR" sz="2400" baseline="0" dirty="0">
                <a:latin typeface="Calibri" pitchFamily="34" charset="0"/>
                <a:cs typeface="Calibri" pitchFamily="34" charset="0"/>
              </a:rPr>
              <a:t>yiyung@kaist.edu</a:t>
            </a:r>
            <a:endParaRPr lang="ko-KR" altLang="en-US" sz="24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496300" cy="6334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268413"/>
            <a:ext cx="817880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348038" y="6237288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0EB74-B2A7-404D-9C8E-769C9DFC2123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5: DataLink Layer</a:t>
            </a:r>
            <a:endParaRPr lang="en-US" altLang="ko-KR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5a-</a:t>
            </a:r>
            <a:fld id="{E2F6E717-0B04-485A-AD9D-AAB5509EEAE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49" r:id="rId3"/>
    <p:sldLayoutId id="2147483653" r:id="rId4"/>
    <p:sldLayoutId id="2147483651" r:id="rId5"/>
    <p:sldLayoutId id="2147483655" r:id="rId6"/>
    <p:sldLayoutId id="2147483652" r:id="rId7"/>
    <p:sldLayoutId id="2147483658" r:id="rId8"/>
    <p:sldLayoutId id="2147483659" r:id="rId9"/>
    <p:sldLayoutId id="2147483660" r:id="rId1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67544" y="1556792"/>
            <a:ext cx="8172400" cy="1872208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Lecture 11-(a):</a:t>
            </a:r>
            <a:b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Population Games:</a:t>
            </a:r>
            <a:b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Motivation</a:t>
            </a:r>
            <a:endParaRPr lang="ko-KR" altLang="en-US" sz="4000" dirty="0">
              <a:solidFill>
                <a:schemeClr val="accent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672" y="3136612"/>
            <a:ext cx="6194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More general stories </a:t>
            </a:r>
            <a:r>
              <a:rPr lang="en-US" sz="3200">
                <a:latin typeface="Comic Sans MS" pitchFamily="66" charset="0"/>
              </a:rPr>
              <a:t>will follow</a:t>
            </a:r>
            <a:endParaRPr lang="en-US" sz="32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4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307EE1-6B51-594E-8517-D5076E65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32" y="0"/>
            <a:ext cx="4771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9E3F8C-77C4-A542-8553-0873E9F4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41" y="0"/>
            <a:ext cx="4824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29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3B01E5-BE79-F744-BA2C-817D9CFE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04" y="0"/>
            <a:ext cx="4808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1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192B74-D852-5B4C-8C2C-546807706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46" y="0"/>
            <a:ext cx="4777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5F5BD3-67CA-6649-BE04-45996DE9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57" y="0"/>
            <a:ext cx="4769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11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EC3281-57B1-DF4F-8A88-F07466FD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967" y="0"/>
            <a:ext cx="4798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83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589EBC-6FA6-C643-ADDA-39A230B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63" y="0"/>
            <a:ext cx="4830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4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5618CF-EF07-3140-A90B-191A7B1F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489" y="0"/>
            <a:ext cx="4793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1BC6F5-2F41-CF4D-AAC4-9F5D798A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349" y="0"/>
            <a:ext cx="4765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Two examples for motivating population games</a:t>
            </a:r>
          </a:p>
          <a:p>
            <a:endParaRPr lang="en-US" dirty="0"/>
          </a:p>
          <a:p>
            <a:r>
              <a:rPr lang="en-US" dirty="0"/>
              <a:t>1. Drawing an interesting situation from a symmetric normal-form game</a:t>
            </a:r>
          </a:p>
          <a:p>
            <a:endParaRPr lang="en-US" dirty="0"/>
          </a:p>
          <a:p>
            <a:r>
              <a:rPr lang="en-US" dirty="0"/>
              <a:t>2. Non-atomic congestion game</a:t>
            </a:r>
          </a:p>
          <a:p>
            <a:endParaRPr lang="en-US" dirty="0"/>
          </a:p>
          <a:p>
            <a:r>
              <a:rPr lang="en-US" dirty="0"/>
              <a:t>Generalization of population will follow soon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	</a:t>
            </a:r>
          </a:p>
        </p:txBody>
      </p:sp>
    </p:spTree>
    <p:extLst>
      <p:ext uri="{BB962C8B-B14F-4D97-AF65-F5344CB8AC3E}">
        <p14:creationId xmlns:p14="http://schemas.microsoft.com/office/powerpoint/2010/main" val="145916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6BD218-29CF-2F43-8952-7D45D084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13" y="0"/>
            <a:ext cx="4743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45D65E-5ECD-854D-AA58-E346904D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236" y="0"/>
            <a:ext cx="4825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5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67544" y="1556792"/>
            <a:ext cx="8172400" cy="1872208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Lecture 11-(c):</a:t>
            </a:r>
            <a:b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Population Games:</a:t>
            </a:r>
            <a:b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Equilibrium</a:t>
            </a:r>
            <a:endParaRPr lang="ko-KR" altLang="en-US" sz="4000" dirty="0">
              <a:solidFill>
                <a:schemeClr val="accent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18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Essentially, </a:t>
            </a:r>
          </a:p>
          <a:p>
            <a:endParaRPr lang="en-US" dirty="0"/>
          </a:p>
          <a:p>
            <a:r>
              <a:rPr lang="en-US" dirty="0"/>
              <a:t>It’s equal to finding the mixed NEP of the game</a:t>
            </a:r>
          </a:p>
          <a:p>
            <a:pPr lvl="1"/>
            <a:r>
              <a:rPr lang="en-US" dirty="0"/>
              <a:t>Social states refer to the probabilistic distribution over the strategies of all populations</a:t>
            </a:r>
          </a:p>
          <a:p>
            <a:pPr lvl="1"/>
            <a:endParaRPr lang="en-US" dirty="0"/>
          </a:p>
          <a:p>
            <a:r>
              <a:rPr lang="en-US" dirty="0"/>
              <a:t>But, there exists other notions of equilibrium that is worth considering</a:t>
            </a:r>
          </a:p>
          <a:p>
            <a:pPr lvl="1"/>
            <a:r>
              <a:rPr lang="en-US" dirty="0"/>
              <a:t>Evolutionary stable strategy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Equilibrium of Population Game</a:t>
            </a:r>
          </a:p>
        </p:txBody>
      </p:sp>
    </p:spTree>
    <p:extLst>
      <p:ext uri="{BB962C8B-B14F-4D97-AF65-F5344CB8AC3E}">
        <p14:creationId xmlns:p14="http://schemas.microsoft.com/office/powerpoint/2010/main" val="1121587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0"/>
            <a:ext cx="5015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34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8451"/>
            <a:ext cx="5299730" cy="640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59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3609" y="399501"/>
            <a:ext cx="7634724" cy="537628"/>
          </a:xfrm>
        </p:spPr>
        <p:txBody>
          <a:bodyPr/>
          <a:lstStyle/>
          <a:p>
            <a:r>
              <a:rPr lang="en-US" dirty="0"/>
              <a:t>Again: </a:t>
            </a:r>
            <a:r>
              <a:rPr lang="en-US"/>
              <a:t>Hawk-Dove Game (was a HW prob.)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0768"/>
            <a:ext cx="6732240" cy="1532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3436235"/>
            <a:ext cx="7884368" cy="229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61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in the H-D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1340768"/>
            <a:ext cx="7524328" cy="3429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788674"/>
            <a:ext cx="2376264" cy="1330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4566134"/>
            <a:ext cx="1490054" cy="20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0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5227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79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0"/>
            <a:ext cx="5014962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860032" y="1772816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444208" y="1572761"/>
            <a:ext cx="1489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omic Sans MS" pitchFamily="66" charset="0"/>
              </a:rPr>
              <a:t>Locally stable</a:t>
            </a:r>
            <a:endParaRPr lang="en-US" sz="16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2464" y="5373216"/>
            <a:ext cx="8186212" cy="1050397"/>
          </a:xfrm>
        </p:spPr>
        <p:txBody>
          <a:bodyPr/>
          <a:lstStyle/>
          <a:p>
            <a:r>
              <a:rPr lang="en-US" dirty="0"/>
              <a:t>Interpret the payoffs as corresponding to </a:t>
            </a:r>
            <a:r>
              <a:rPr lang="en-US" b="1" dirty="0"/>
              <a:t>fitness</a:t>
            </a:r>
            <a:r>
              <a:rPr lang="en-US" dirty="0"/>
              <a:t>, e.g., greater consumption of resources leads to more offspring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Hawk-Dove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0768"/>
            <a:ext cx="6732240" cy="1532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140968"/>
            <a:ext cx="8064896" cy="18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1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0"/>
            <a:ext cx="5344732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520" y="6125234"/>
            <a:ext cx="612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itchFamily="66" charset="0"/>
              </a:rPr>
              <a:t>Homework: Prove that the above things are equivalent.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0" y="4838408"/>
            <a:ext cx="6516216" cy="1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08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 and 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65255"/>
            <a:ext cx="7884368" cy="16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43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Monomorphic vs. Polymorphic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64" y="1196752"/>
            <a:ext cx="8215868" cy="433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0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3609" y="399501"/>
            <a:ext cx="7634724" cy="537628"/>
          </a:xfrm>
        </p:spPr>
        <p:txBody>
          <a:bodyPr/>
          <a:lstStyle/>
          <a:p>
            <a:r>
              <a:rPr lang="en-US" dirty="0"/>
              <a:t>Back to: Hawk-Dove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0768"/>
            <a:ext cx="6732240" cy="15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8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62464" y="2636912"/>
                <a:ext cx="8186212" cy="37867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200" dirty="0"/>
                  <a:t>Entire population is divided into the following portions depending on their strategy choices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h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lvl="1"/>
                <a:r>
                  <a:rPr lang="en-US" sz="1600" dirty="0"/>
                  <a:t>This can be understood as a mixed strategy profile in the normal form game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Mixed Strategy NE?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Ah-ha! In this case, a strategy is nothing but a vector of portions of humans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h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, where each portion corresponds to each strategy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A person’s choice of a strategy </a:t>
                </a:r>
                <a:r>
                  <a:rPr lang="en-US" sz="2000" b="1" dirty="0"/>
                  <a:t>s</a:t>
                </a:r>
                <a:r>
                  <a:rPr lang="en-US" sz="2000" dirty="0"/>
                  <a:t> in the normal-form game == A portion of people who chooses the strategy </a:t>
                </a:r>
                <a:r>
                  <a:rPr lang="en-US" sz="2000" b="1" dirty="0"/>
                  <a:t>s</a:t>
                </a:r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62464" y="2636912"/>
                <a:ext cx="8186212" cy="3786701"/>
              </a:xfrm>
              <a:blipFill rotWithShape="0">
                <a:blip r:embed="rId2"/>
                <a:stretch>
                  <a:fillRect l="-819" t="-2093" r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Hawk-Dove Game: Wait! I saw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24268"/>
            <a:ext cx="5256584" cy="11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62464" y="2636912"/>
                <a:ext cx="8186212" cy="378670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000" dirty="0"/>
                  <a:t>Consider a society consisting of “many” (mathematically infinite) humans who want to have more offspring</a:t>
                </a:r>
              </a:p>
              <a:p>
                <a:r>
                  <a:rPr lang="en-US" sz="2000" dirty="0"/>
                  <a:t>Assume</a:t>
                </a:r>
              </a:p>
              <a:p>
                <a:pPr lvl="1"/>
                <a:r>
                  <a:rPr lang="en-US" sz="1800" dirty="0"/>
                  <a:t>Each infinitesimal human is matched to play the game, where each pair of humans meet exactly once.</a:t>
                </a:r>
              </a:p>
              <a:p>
                <a:pPr lvl="1"/>
                <a:r>
                  <a:rPr lang="en-US" sz="1800" dirty="0"/>
                  <a:t>Entire population is divided into the following portions depending on their strategy choices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𝑥</m:t>
                    </m:r>
                    <m:r>
                      <a:rPr lang="en-US" sz="1800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h</m:t>
                        </m:r>
                      </m:sub>
                    </m:sSub>
                    <m:r>
                      <a:rPr lang="en-US" sz="18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2000" dirty="0"/>
                  <a:t>What is the (average) payoff of choosing strategy “Hawk”?</a:t>
                </a:r>
              </a:p>
              <a:p>
                <a:pPr lvl="1"/>
                <a:r>
                  <a:rPr lang="en-US" sz="1600" dirty="0"/>
                  <a:t> </a:t>
                </a:r>
              </a:p>
              <a:p>
                <a:r>
                  <a:rPr lang="en-US" sz="2000" dirty="0"/>
                  <a:t>What is the (average) payoff of choosing strategy “Dove”?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Maybe, using this way, we can understand how animals behave in the jungle?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62464" y="2636912"/>
                <a:ext cx="8186212" cy="3786701"/>
              </a:xfrm>
              <a:blipFill rotWithShape="0">
                <a:blip r:embed="rId2"/>
                <a:stretch>
                  <a:fillRect l="-596" t="-805" r="-968" b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Angle: Hawk-Dove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24268"/>
            <a:ext cx="5256584" cy="11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7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Three players from S to T (A,B,C)</a:t>
            </a:r>
          </a:p>
          <a:p>
            <a:r>
              <a:rPr lang="en-US" dirty="0"/>
              <a:t>a/b/c: cost when one/two/three players use that road</a:t>
            </a:r>
          </a:p>
          <a:p>
            <a:r>
              <a:rPr lang="en-US" dirty="0"/>
              <a:t>Total cost of each player is the aggregate link cost over </a:t>
            </a:r>
            <a:br>
              <a:rPr lang="en-US" dirty="0"/>
            </a:br>
            <a:r>
              <a:rPr lang="en-US" dirty="0"/>
              <a:t>its path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Congestion Game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3" y="3140968"/>
            <a:ext cx="5832648" cy="29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1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Earlier Model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0" y="2492896"/>
            <a:ext cx="8142475" cy="3732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885" y="404477"/>
            <a:ext cx="3878713" cy="19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5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altLang="ko-KR" sz="2000" dirty="0"/>
                  <a:t>Three classes (or types) from S to T (A,B,C)</a:t>
                </a:r>
              </a:p>
              <a:p>
                <a:pPr lvl="1"/>
                <a:r>
                  <a:rPr kumimoji="1" lang="en-US" altLang="ko-KR" sz="1800" dirty="0"/>
                  <a:t>Each class is a player</a:t>
                </a:r>
              </a:p>
              <a:p>
                <a:pPr lvl="1"/>
                <a:r>
                  <a:rPr kumimoji="1" lang="en-US" altLang="ko-KR" sz="1800" dirty="0"/>
                  <a:t>Multiple classes are playing the game</a:t>
                </a:r>
              </a:p>
              <a:p>
                <a:r>
                  <a:rPr kumimoji="1" lang="en-US" altLang="ko-KR" sz="2000" dirty="0"/>
                  <a:t>Each class has its mass,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2000" dirty="0"/>
                  <a:t> (equivalently the rate of traffic that needs to be delivered by class </a:t>
                </a:r>
                <a:r>
                  <a:rPr kumimoji="1" lang="en-US" altLang="ko-KR" sz="2000" dirty="0" err="1"/>
                  <a:t>i</a:t>
                </a:r>
                <a:r>
                  <a:rPr kumimoji="1" lang="en-US" altLang="ko-KR" sz="2000" dirty="0"/>
                  <a:t>.</a:t>
                </a:r>
              </a:p>
              <a:p>
                <a:r>
                  <a:rPr kumimoji="1" lang="en-US" altLang="ko-KR" sz="2000" dirty="0"/>
                  <a:t>Each class selects a strategy from the strategy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ko-KR" sz="2000" dirty="0"/>
              </a:p>
              <a:p>
                <a:r>
                  <a:rPr kumimoji="1" lang="en-US" altLang="ko-KR" sz="2000" dirty="0"/>
                  <a:t>Each class of players is allowed to distribute fractionally over the strategy set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670" t="-583" r="-13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 different, yet similar congestion game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19872" y="3789040"/>
            <a:ext cx="5401719" cy="2707887"/>
            <a:chOff x="3419872" y="3789040"/>
            <a:chExt cx="5401719" cy="270788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789040"/>
              <a:ext cx="5401719" cy="2707887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112997" y="4509120"/>
              <a:ext cx="57606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076056" y="5661248"/>
              <a:ext cx="57606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228184" y="5034971"/>
              <a:ext cx="57606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32240" y="4528599"/>
              <a:ext cx="57606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804248" y="5670736"/>
              <a:ext cx="57606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36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Unsplittable</a:t>
            </a:r>
            <a:r>
              <a:rPr kumimoji="1" lang="en-US" altLang="ko-KR" dirty="0"/>
              <a:t> (atomic) congestion game</a:t>
            </a:r>
          </a:p>
          <a:p>
            <a:pPr lvl="1"/>
            <a:r>
              <a:rPr kumimoji="1" lang="en-US" altLang="ko-KR" dirty="0"/>
              <a:t>A finite number of users</a:t>
            </a:r>
          </a:p>
          <a:p>
            <a:pPr lvl="1"/>
            <a:r>
              <a:rPr kumimoji="1" lang="en-US" altLang="ko-KR" dirty="0"/>
              <a:t>Each user chooses a path on which he transports all of his load</a:t>
            </a:r>
            <a:endParaRPr kumimoji="1" lang="ko-KR" altLang="en-US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Splittable</a:t>
            </a:r>
            <a:r>
              <a:rPr kumimoji="1" lang="en-US" altLang="ko-KR" dirty="0"/>
              <a:t> (non-atomic) congestion game</a:t>
            </a:r>
          </a:p>
          <a:p>
            <a:pPr lvl="1"/>
            <a:r>
              <a:rPr kumimoji="1" lang="en-US" altLang="ko-KR" dirty="0"/>
              <a:t>Treat traffic similarly to flow in a network where we can split up the load to several paths</a:t>
            </a:r>
          </a:p>
          <a:p>
            <a:pPr lvl="1"/>
            <a:r>
              <a:rPr kumimoji="1" lang="en-US" altLang="ko-KR" dirty="0"/>
              <a:t>Analogously, we can look it as (infinitely many users, where each user controls infinitesimal portion of the total traffic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This motivates a notion of </a:t>
            </a:r>
            <a:r>
              <a:rPr kumimoji="1" lang="en-US" altLang="ko-KR"/>
              <a:t>“population game”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Difference between Two Games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904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 smtClean="0">
            <a:latin typeface="Comic Sans MS" pitchFamily="66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9880</TotalTime>
  <Words>585</Words>
  <Application>Microsoft Macintosh PowerPoint</Application>
  <PresentationFormat>화면 슬라이드 쇼(4:3)</PresentationFormat>
  <Paragraphs>72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맑은 고딕</vt:lpstr>
      <vt:lpstr>나눔고딕</vt:lpstr>
      <vt:lpstr>Arial</vt:lpstr>
      <vt:lpstr>Calibri</vt:lpstr>
      <vt:lpstr>Cambria Math</vt:lpstr>
      <vt:lpstr>Comic Sans MS</vt:lpstr>
      <vt:lpstr>Times New Roman</vt:lpstr>
      <vt:lpstr>Wingdings</vt:lpstr>
      <vt:lpstr>Office 테마</vt:lpstr>
      <vt:lpstr>Lecture 11-(a): Population Games: Motivation</vt:lpstr>
      <vt:lpstr>Contents </vt:lpstr>
      <vt:lpstr>Example 1: Hawk-Dove Game</vt:lpstr>
      <vt:lpstr>Hawk-Dove Game: Wait! I saw this</vt:lpstr>
      <vt:lpstr>Different Angle: Hawk-Dove Game</vt:lpstr>
      <vt:lpstr>Another example: Congestion Game</vt:lpstr>
      <vt:lpstr>Earlier Model</vt:lpstr>
      <vt:lpstr>A different, yet similar congestion game</vt:lpstr>
      <vt:lpstr>Difference between Two Games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11-(c): Population Games: Equilibrium</vt:lpstr>
      <vt:lpstr>Nash Equilibrium of Population Game</vt:lpstr>
      <vt:lpstr>PowerPoint 프레젠테이션</vt:lpstr>
      <vt:lpstr>PowerPoint 프레젠테이션</vt:lpstr>
      <vt:lpstr>Again: Hawk-Dove Game (was a HW prob.)</vt:lpstr>
      <vt:lpstr>Evolution in the H-D Game</vt:lpstr>
      <vt:lpstr>PowerPoint 프레젠테이션</vt:lpstr>
      <vt:lpstr>PowerPoint 프레젠테이션</vt:lpstr>
      <vt:lpstr>PowerPoint 프레젠테이션</vt:lpstr>
      <vt:lpstr>ESS and NE</vt:lpstr>
      <vt:lpstr>Monomorphic vs. Polymorphic</vt:lpstr>
      <vt:lpstr>Back to: Hawk-Dove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Microsoft Office User</cp:lastModifiedBy>
  <cp:revision>602</cp:revision>
  <cp:lastPrinted>2012-02-09T03:26:52Z</cp:lastPrinted>
  <dcterms:created xsi:type="dcterms:W3CDTF">2010-07-02T06:15:08Z</dcterms:created>
  <dcterms:modified xsi:type="dcterms:W3CDTF">2021-03-04T10:35:01Z</dcterms:modified>
</cp:coreProperties>
</file>